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2"/>
    <p:restoredTop sz="94627"/>
  </p:normalViewPr>
  <p:slideViewPr>
    <p:cSldViewPr snapToGrid="0">
      <p:cViewPr>
        <p:scale>
          <a:sx n="114" d="100"/>
          <a:sy n="114" d="100"/>
        </p:scale>
        <p:origin x="936" y="-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2943-D49F-6A45-8023-8129B4E91FC7}" type="datetimeFigureOut">
              <a:rPr kumimoji="1" lang="zh-TW" altLang="en-US" smtClean="0"/>
              <a:t>2025/2/12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1AC55-9919-DA4B-96A2-1DE5F3739482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335184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2943-D49F-6A45-8023-8129B4E91FC7}" type="datetimeFigureOut">
              <a:rPr kumimoji="1" lang="zh-TW" altLang="en-US" smtClean="0"/>
              <a:t>2025/2/12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1AC55-9919-DA4B-96A2-1DE5F3739482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80095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2943-D49F-6A45-8023-8129B4E91FC7}" type="datetimeFigureOut">
              <a:rPr kumimoji="1" lang="zh-TW" altLang="en-US" smtClean="0"/>
              <a:t>2025/2/12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1AC55-9919-DA4B-96A2-1DE5F3739482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331046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2943-D49F-6A45-8023-8129B4E91FC7}" type="datetimeFigureOut">
              <a:rPr kumimoji="1" lang="zh-TW" altLang="en-US" smtClean="0"/>
              <a:t>2025/2/12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1AC55-9919-DA4B-96A2-1DE5F3739482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913588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2943-D49F-6A45-8023-8129B4E91FC7}" type="datetimeFigureOut">
              <a:rPr kumimoji="1" lang="zh-TW" altLang="en-US" smtClean="0"/>
              <a:t>2025/2/12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1AC55-9919-DA4B-96A2-1DE5F3739482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191709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2943-D49F-6A45-8023-8129B4E91FC7}" type="datetimeFigureOut">
              <a:rPr kumimoji="1" lang="zh-TW" altLang="en-US" smtClean="0"/>
              <a:t>2025/2/12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1AC55-9919-DA4B-96A2-1DE5F3739482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738320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2943-D49F-6A45-8023-8129B4E91FC7}" type="datetimeFigureOut">
              <a:rPr kumimoji="1" lang="zh-TW" altLang="en-US" smtClean="0"/>
              <a:t>2025/2/12</a:t>
            </a:fld>
            <a:endParaRPr kumimoji="1"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1AC55-9919-DA4B-96A2-1DE5F3739482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018023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2943-D49F-6A45-8023-8129B4E91FC7}" type="datetimeFigureOut">
              <a:rPr kumimoji="1" lang="zh-TW" altLang="en-US" smtClean="0"/>
              <a:t>2025/2/12</a:t>
            </a:fld>
            <a:endParaRPr kumimoji="1"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1AC55-9919-DA4B-96A2-1DE5F3739482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537589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2943-D49F-6A45-8023-8129B4E91FC7}" type="datetimeFigureOut">
              <a:rPr kumimoji="1" lang="zh-TW" altLang="en-US" smtClean="0"/>
              <a:t>2025/2/12</a:t>
            </a:fld>
            <a:endParaRPr kumimoji="1"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1AC55-9919-DA4B-96A2-1DE5F3739482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640972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2943-D49F-6A45-8023-8129B4E91FC7}" type="datetimeFigureOut">
              <a:rPr kumimoji="1" lang="zh-TW" altLang="en-US" smtClean="0"/>
              <a:t>2025/2/12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1AC55-9919-DA4B-96A2-1DE5F3739482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261723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B2943-D49F-6A45-8023-8129B4E91FC7}" type="datetimeFigureOut">
              <a:rPr kumimoji="1" lang="zh-TW" altLang="en-US" smtClean="0"/>
              <a:t>2025/2/12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1AC55-9919-DA4B-96A2-1DE5F3739482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543819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B2943-D49F-6A45-8023-8129B4E91FC7}" type="datetimeFigureOut">
              <a:rPr kumimoji="1" lang="zh-TW" altLang="en-US" smtClean="0"/>
              <a:t>2025/2/12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1AC55-9919-DA4B-96A2-1DE5F3739482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504604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接點 4">
            <a:extLst>
              <a:ext uri="{FF2B5EF4-FFF2-40B4-BE49-F238E27FC236}">
                <a16:creationId xmlns:a16="http://schemas.microsoft.com/office/drawing/2014/main" id="{0228F67E-1155-11FC-95D4-55D351ECFCD2}"/>
              </a:ext>
            </a:extLst>
          </p:cNvPr>
          <p:cNvCxnSpPr>
            <a:cxnSpLocks/>
          </p:cNvCxnSpPr>
          <p:nvPr/>
        </p:nvCxnSpPr>
        <p:spPr>
          <a:xfrm>
            <a:off x="189978" y="419934"/>
            <a:ext cx="952604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字方塊 7">
            <a:extLst>
              <a:ext uri="{FF2B5EF4-FFF2-40B4-BE49-F238E27FC236}">
                <a16:creationId xmlns:a16="http://schemas.microsoft.com/office/drawing/2014/main" id="{8BB89310-AB0C-D18B-85C7-D7A6F34A82D3}"/>
              </a:ext>
            </a:extLst>
          </p:cNvPr>
          <p:cNvSpPr txBox="1"/>
          <p:nvPr/>
        </p:nvSpPr>
        <p:spPr>
          <a:xfrm>
            <a:off x="7876887" y="104299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1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廚房空間</a:t>
            </a:r>
            <a:endParaRPr kumimoji="1" lang="en-US" altLang="zh-TW" sz="11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0077F0DD-3F5E-08B0-1738-5EE99A61A4BA}"/>
              </a:ext>
            </a:extLst>
          </p:cNvPr>
          <p:cNvSpPr txBox="1"/>
          <p:nvPr/>
        </p:nvSpPr>
        <p:spPr>
          <a:xfrm>
            <a:off x="8991961" y="104299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1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衛浴空間</a:t>
            </a:r>
            <a:endParaRPr kumimoji="1" lang="en-US" altLang="zh-TW" sz="11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DBD2526-87B8-EA3E-C236-0C9D12955A72}"/>
              </a:ext>
            </a:extLst>
          </p:cNvPr>
          <p:cNvSpPr txBox="1"/>
          <p:nvPr/>
        </p:nvSpPr>
        <p:spPr>
          <a:xfrm>
            <a:off x="9906000" y="3866234"/>
            <a:ext cx="1548822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en-US" altLang="zh-TW" dirty="0"/>
          </a:p>
          <a:p>
            <a:endParaRPr kumimoji="1" lang="en-US" altLang="zh-TW" dirty="0"/>
          </a:p>
          <a:p>
            <a:r>
              <a:rPr lang="zh-TW" altLang="en-US" sz="1800" dirty="0">
                <a:effectLst/>
                <a:latin typeface="MicrosoftJhengHeiBold"/>
              </a:rPr>
              <a:t>使用產品 </a:t>
            </a:r>
            <a:endParaRPr lang="zh-TW" altLang="en-US" dirty="0"/>
          </a:p>
          <a:p>
            <a:r>
              <a:rPr lang="zh-TW" altLang="en-US" sz="1800" dirty="0">
                <a:effectLst/>
                <a:latin typeface="MicrosoftJhengHeiRegular"/>
              </a:rPr>
              <a:t>品牌</a:t>
            </a:r>
            <a:r>
              <a:rPr lang="en-US" altLang="zh-TW" sz="1800" dirty="0">
                <a:effectLst/>
                <a:latin typeface="MicrosoftJhengHeiRegular"/>
              </a:rPr>
              <a:t>&amp;</a:t>
            </a:r>
            <a:r>
              <a:rPr lang="zh-TW" altLang="en-US" sz="1800" dirty="0">
                <a:effectLst/>
                <a:latin typeface="MicrosoftJhengHeiRegular"/>
              </a:rPr>
              <a:t>商品名 </a:t>
            </a:r>
            <a:endParaRPr lang="zh-TW" altLang="en-US" dirty="0"/>
          </a:p>
          <a:p>
            <a:endParaRPr kumimoji="1" lang="en-US" altLang="zh-TW" dirty="0"/>
          </a:p>
          <a:p>
            <a:r>
              <a:rPr lang="zh-TW" altLang="en-US" sz="1800" dirty="0">
                <a:effectLst/>
                <a:latin typeface="MicrosoftJhengHeiRegular"/>
              </a:rPr>
              <a:t>改造重點 </a:t>
            </a:r>
            <a:endParaRPr lang="zh-TW" altLang="en-US" dirty="0"/>
          </a:p>
          <a:p>
            <a:endParaRPr kumimoji="1" lang="en-US" altLang="zh-TW" dirty="0"/>
          </a:p>
          <a:p>
            <a:r>
              <a:rPr lang="zh-TW" altLang="en-US" sz="1800" dirty="0">
                <a:effectLst/>
                <a:latin typeface="MicrosoftJhengHeiBold"/>
              </a:rPr>
              <a:t>設計理念 </a:t>
            </a:r>
            <a:endParaRPr lang="zh-TW" altLang="en-US" dirty="0"/>
          </a:p>
          <a:p>
            <a:endParaRPr kumimoji="1" lang="zh-TW" altLang="en-US" dirty="0"/>
          </a:p>
        </p:txBody>
      </p:sp>
      <p:pic>
        <p:nvPicPr>
          <p:cNvPr id="11" name="圖片 10">
            <a:extLst>
              <a:ext uri="{FF2B5EF4-FFF2-40B4-BE49-F238E27FC236}">
                <a16:creationId xmlns:a16="http://schemas.microsoft.com/office/drawing/2014/main" id="{E137B091-12EC-4058-36C4-73DE7E05E4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43" y="0"/>
            <a:ext cx="1290932" cy="446054"/>
          </a:xfrm>
          <a:prstGeom prst="rect">
            <a:avLst/>
          </a:prstGeom>
        </p:spPr>
      </p:pic>
      <p:sp>
        <p:nvSpPr>
          <p:cNvPr id="12" name="矩形 11">
            <a:extLst>
              <a:ext uri="{FF2B5EF4-FFF2-40B4-BE49-F238E27FC236}">
                <a16:creationId xmlns:a16="http://schemas.microsoft.com/office/drawing/2014/main" id="{7AB66D36-ADD6-E484-887E-803BE7198860}"/>
              </a:ext>
            </a:extLst>
          </p:cNvPr>
          <p:cNvSpPr/>
          <p:nvPr/>
        </p:nvSpPr>
        <p:spPr>
          <a:xfrm>
            <a:off x="7643421" y="130672"/>
            <a:ext cx="208864" cy="2088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 sz="14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12D32EF5-BFDF-3214-50B1-C52F99D7D42A}"/>
              </a:ext>
            </a:extLst>
          </p:cNvPr>
          <p:cNvSpPr/>
          <p:nvPr/>
        </p:nvSpPr>
        <p:spPr>
          <a:xfrm>
            <a:off x="8795284" y="130672"/>
            <a:ext cx="208864" cy="2088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 sz="14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BA4926CC-9788-CE51-643A-FD306EE2573F}"/>
              </a:ext>
            </a:extLst>
          </p:cNvPr>
          <p:cNvSpPr txBox="1"/>
          <p:nvPr/>
        </p:nvSpPr>
        <p:spPr>
          <a:xfrm>
            <a:off x="195712" y="2396968"/>
            <a:ext cx="1792478" cy="4078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05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建案施工完成照片</a:t>
            </a:r>
            <a:endParaRPr kumimoji="1" lang="en-US" altLang="zh-TW" sz="105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en-US" altLang="zh-TW" sz="10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(</a:t>
            </a:r>
            <a:r>
              <a:rPr lang="zh-TW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請附上</a:t>
            </a:r>
            <a:r>
              <a:rPr lang="en-US" altLang="zh-TW" sz="10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6~8</a:t>
            </a:r>
            <a:r>
              <a:rPr lang="zh-TW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張現場完工照片</a:t>
            </a:r>
            <a:r>
              <a:rPr lang="en-US" altLang="zh-TW" sz="10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)</a:t>
            </a:r>
            <a:endParaRPr lang="zh-TW" altLang="en-US" sz="110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A2522255-A371-7FEC-0F3E-0587A96CD534}"/>
              </a:ext>
            </a:extLst>
          </p:cNvPr>
          <p:cNvSpPr txBox="1"/>
          <p:nvPr/>
        </p:nvSpPr>
        <p:spPr>
          <a:xfrm>
            <a:off x="6431049" y="2396968"/>
            <a:ext cx="8899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05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案件平面圖</a:t>
            </a:r>
            <a:endParaRPr kumimoji="1" lang="zh-TW" altLang="en-US" sz="12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graphicFrame>
        <p:nvGraphicFramePr>
          <p:cNvPr id="21" name="表格 20">
            <a:extLst>
              <a:ext uri="{FF2B5EF4-FFF2-40B4-BE49-F238E27FC236}">
                <a16:creationId xmlns:a16="http://schemas.microsoft.com/office/drawing/2014/main" id="{C6F1A822-ACF4-DABB-5C19-AE9A514491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3077270"/>
              </p:ext>
            </p:extLst>
          </p:nvPr>
        </p:nvGraphicFramePr>
        <p:xfrm>
          <a:off x="309144" y="504963"/>
          <a:ext cx="2500832" cy="1588842"/>
        </p:xfrm>
        <a:graphic>
          <a:graphicData uri="http://schemas.openxmlformats.org/drawingml/2006/table">
            <a:tbl>
              <a:tblPr/>
              <a:tblGrid>
                <a:gridCol w="1039555">
                  <a:extLst>
                    <a:ext uri="{9D8B030D-6E8A-4147-A177-3AD203B41FA5}">
                      <a16:colId xmlns:a16="http://schemas.microsoft.com/office/drawing/2014/main" val="2558039435"/>
                    </a:ext>
                  </a:extLst>
                </a:gridCol>
                <a:gridCol w="1461277">
                  <a:extLst>
                    <a:ext uri="{9D8B030D-6E8A-4147-A177-3AD203B41FA5}">
                      <a16:colId xmlns:a16="http://schemas.microsoft.com/office/drawing/2014/main" val="3235144039"/>
                    </a:ext>
                  </a:extLst>
                </a:gridCol>
              </a:tblGrid>
              <a:tr h="144482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案件資訊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013120"/>
                  </a:ext>
                </a:extLst>
              </a:tr>
              <a:tr h="145585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建築物型態：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2028526"/>
                  </a:ext>
                </a:extLst>
              </a:tr>
              <a:tr h="145585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屋齡 ：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7736846"/>
                  </a:ext>
                </a:extLst>
              </a:tr>
              <a:tr h="145585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居住成員 ：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9657418"/>
                  </a:ext>
                </a:extLst>
              </a:tr>
              <a:tr h="145585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廚房裝修面積：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6578327"/>
                  </a:ext>
                </a:extLst>
              </a:tr>
              <a:tr h="14558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衛浴裝修面積：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8682306"/>
                  </a:ext>
                </a:extLst>
              </a:tr>
              <a:tr h="152981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施工總費用：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8268999"/>
                  </a:ext>
                </a:extLst>
              </a:tr>
              <a:tr h="47281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800" b="1" dirty="0"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使用產品資訊</a:t>
                      </a:r>
                      <a:endParaRPr kumimoji="1" lang="en-US" altLang="zh-TW" sz="800" b="1" dirty="0"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(</a:t>
                      </a:r>
                      <a:r>
                        <a:rPr lang="zh-TW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需包含建材</a:t>
                      </a:r>
                      <a:r>
                        <a:rPr lang="en-US" altLang="zh-TW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/</a:t>
                      </a:r>
                      <a:r>
                        <a:rPr lang="zh-TW" altLang="en-US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家電用品所使用品牌及商品名</a:t>
                      </a:r>
                      <a:r>
                        <a:rPr lang="en-US" altLang="zh-TW" sz="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)</a:t>
                      </a:r>
                      <a:endParaRPr lang="zh-TW" altLang="en-US" sz="1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1736218"/>
                  </a:ext>
                </a:extLst>
              </a:tr>
            </a:tbl>
          </a:graphicData>
        </a:graphic>
      </p:graphicFrame>
      <p:graphicFrame>
        <p:nvGraphicFramePr>
          <p:cNvPr id="23" name="表格 22">
            <a:extLst>
              <a:ext uri="{FF2B5EF4-FFF2-40B4-BE49-F238E27FC236}">
                <a16:creationId xmlns:a16="http://schemas.microsoft.com/office/drawing/2014/main" id="{4BCA7684-A133-4817-502E-40572DFE01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473292"/>
              </p:ext>
            </p:extLst>
          </p:nvPr>
        </p:nvGraphicFramePr>
        <p:xfrm>
          <a:off x="3340100" y="504964"/>
          <a:ext cx="3225800" cy="1751569"/>
        </p:xfrm>
        <a:graphic>
          <a:graphicData uri="http://schemas.openxmlformats.org/drawingml/2006/table">
            <a:tbl>
              <a:tblPr/>
              <a:tblGrid>
                <a:gridCol w="951563">
                  <a:extLst>
                    <a:ext uri="{9D8B030D-6E8A-4147-A177-3AD203B41FA5}">
                      <a16:colId xmlns:a16="http://schemas.microsoft.com/office/drawing/2014/main" val="4197077096"/>
                    </a:ext>
                  </a:extLst>
                </a:gridCol>
                <a:gridCol w="2274237">
                  <a:extLst>
                    <a:ext uri="{9D8B030D-6E8A-4147-A177-3AD203B41FA5}">
                      <a16:colId xmlns:a16="http://schemas.microsoft.com/office/drawing/2014/main" val="728473699"/>
                    </a:ext>
                  </a:extLst>
                </a:gridCol>
              </a:tblGrid>
              <a:tr h="162800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參加設計公司資訊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8443954"/>
                  </a:ext>
                </a:extLst>
              </a:tr>
              <a:tr h="162800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公司名稱</a:t>
                      </a:r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: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510238"/>
                  </a:ext>
                </a:extLst>
              </a:tr>
              <a:tr h="162800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設計師姓名</a:t>
                      </a:r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: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4559559"/>
                  </a:ext>
                </a:extLst>
              </a:tr>
              <a:tr h="162800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電話</a:t>
                      </a:r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729137"/>
                  </a:ext>
                </a:extLst>
              </a:tr>
              <a:tr h="141255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地址</a:t>
                      </a:r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: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9375649"/>
                  </a:ext>
                </a:extLst>
              </a:tr>
              <a:tr h="172378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公司網址</a:t>
                      </a:r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: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7344676"/>
                  </a:ext>
                </a:extLst>
              </a:tr>
              <a:tr h="162800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公司聯絡人</a:t>
                      </a:r>
                      <a:r>
                        <a:rPr lang="en-US" altLang="zh-TW" sz="800" b="0" i="0" u="none" strike="noStrike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: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8348108"/>
                  </a:ext>
                </a:extLst>
              </a:tr>
              <a:tr h="162800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聯絡人</a:t>
                      </a:r>
                      <a:r>
                        <a:rPr lang="en" sz="800" b="0" i="0" u="none" strike="noStrike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Email: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6271318"/>
                  </a:ext>
                </a:extLst>
              </a:tr>
              <a:tr h="187101">
                <a:tc>
                  <a:txBody>
                    <a:bodyPr/>
                    <a:lstStyle/>
                    <a:p>
                      <a:pPr algn="l" rtl="0" fontAlgn="ctr"/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聯絡人電話</a:t>
                      </a:r>
                      <a:r>
                        <a:rPr lang="en-US" altLang="zh-TW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: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4535538"/>
                  </a:ext>
                </a:extLst>
              </a:tr>
              <a:tr h="187101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請問是從哪裡得知競賽消息</a:t>
                      </a:r>
                      <a:r>
                        <a:rPr lang="en-US" altLang="zh-TW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?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4779349"/>
                  </a:ext>
                </a:extLst>
              </a:tr>
            </a:tbl>
          </a:graphicData>
        </a:graphic>
      </p:graphicFrame>
      <p:graphicFrame>
        <p:nvGraphicFramePr>
          <p:cNvPr id="24" name="表格 23">
            <a:extLst>
              <a:ext uri="{FF2B5EF4-FFF2-40B4-BE49-F238E27FC236}">
                <a16:creationId xmlns:a16="http://schemas.microsoft.com/office/drawing/2014/main" id="{6DF1DFD6-33FD-81C2-0173-360DA79F4E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6695254"/>
              </p:ext>
            </p:extLst>
          </p:nvPr>
        </p:nvGraphicFramePr>
        <p:xfrm>
          <a:off x="7096024" y="504963"/>
          <a:ext cx="2500832" cy="1499515"/>
        </p:xfrm>
        <a:graphic>
          <a:graphicData uri="http://schemas.openxmlformats.org/drawingml/2006/table">
            <a:tbl>
              <a:tblPr/>
              <a:tblGrid>
                <a:gridCol w="2500832">
                  <a:extLst>
                    <a:ext uri="{9D8B030D-6E8A-4147-A177-3AD203B41FA5}">
                      <a16:colId xmlns:a16="http://schemas.microsoft.com/office/drawing/2014/main" val="2558039435"/>
                    </a:ext>
                  </a:extLst>
                </a:gridCol>
              </a:tblGrid>
              <a:tr h="160698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TW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設計理念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5013120"/>
                  </a:ext>
                </a:extLst>
              </a:tr>
              <a:tr h="1338817">
                <a:tc>
                  <a:txBody>
                    <a:bodyPr/>
                    <a:lstStyle/>
                    <a:p>
                      <a:pPr marL="90488" indent="-46038" algn="l" rtl="0" fontAlgn="ctr">
                        <a:buFont typeface="Wingdings" pitchFamily="2" charset="2"/>
                        <a:buChar char="n"/>
                        <a:tabLst/>
                      </a:pPr>
                      <a:r>
                        <a:rPr lang="zh-TW" altLang="en-US" sz="8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描述屋主使用需求 </a:t>
                      </a:r>
                      <a:endParaRPr lang="en-US" altLang="zh-TW" sz="8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  <a:p>
                      <a:pPr marL="90488" indent="-46038" algn="l" rtl="0" fontAlgn="ctr">
                        <a:buFont typeface="Wingdings" pitchFamily="2" charset="2"/>
                        <a:buChar char="n"/>
                        <a:tabLst/>
                      </a:pPr>
                      <a:r>
                        <a:rPr lang="zh-TW" altLang="en-US" sz="8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設計概念</a:t>
                      </a:r>
                      <a:r>
                        <a:rPr lang="en-US" altLang="zh-TW" sz="8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(</a:t>
                      </a:r>
                      <a:r>
                        <a:rPr lang="zh-TW" altLang="en-US" sz="8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說明設計發想的設計理念</a:t>
                      </a:r>
                      <a:r>
                        <a:rPr lang="en-US" altLang="zh-TW" sz="8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)</a:t>
                      </a:r>
                    </a:p>
                    <a:p>
                      <a:pPr marL="90488" marR="0" indent="-46038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n"/>
                        <a:tabLst/>
                        <a:defRPr/>
                      </a:pPr>
                      <a:r>
                        <a:rPr lang="zh-TW" altLang="en-US" sz="8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設計重點</a:t>
                      </a:r>
                      <a:r>
                        <a:rPr lang="en-US" altLang="zh-TW" sz="8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(</a:t>
                      </a:r>
                      <a:r>
                        <a:rPr lang="zh-TW" altLang="en-US" sz="8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描述設計時最重要的幾個設計重點、貼心設計及是否有符合永續再生的具體做法？</a:t>
                      </a:r>
                      <a:r>
                        <a:rPr lang="en-US" altLang="zh-TW" sz="8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)</a:t>
                      </a:r>
                    </a:p>
                    <a:p>
                      <a:pPr marL="90488" indent="-46038" algn="l" rtl="0" fontAlgn="ctr">
                        <a:buFont typeface="Wingdings" pitchFamily="2" charset="2"/>
                        <a:buChar char="n"/>
                        <a:tabLst/>
                      </a:pPr>
                      <a:r>
                        <a:rPr lang="zh-TW" altLang="en-US" sz="8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設計機能性及設備產品選擇</a:t>
                      </a:r>
                      <a:r>
                        <a:rPr lang="en-US" altLang="zh-TW" sz="8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(</a:t>
                      </a:r>
                      <a:r>
                        <a:rPr lang="zh-TW" altLang="en-US" sz="8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說明如何依使用者需求來選擇各項建材及家電</a:t>
                      </a:r>
                      <a:r>
                        <a:rPr lang="en-US" altLang="zh-TW" sz="8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Microsoft JhengHei" panose="020B0604030504040204" pitchFamily="34" charset="-120"/>
                          <a:ea typeface="Microsoft JhengHei" panose="020B0604030504040204" pitchFamily="34" charset="-120"/>
                        </a:rPr>
                        <a:t>)</a:t>
                      </a:r>
                      <a:endParaRPr lang="en-US" altLang="zh-TW" sz="10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  <a:p>
                      <a:pPr marL="90488" indent="-46038" algn="l" rtl="0" fontAlgn="ctr">
                        <a:buFont typeface="Wingdings" pitchFamily="2" charset="2"/>
                        <a:buChar char="n"/>
                        <a:tabLst/>
                      </a:pPr>
                      <a:endParaRPr lang="en-US" altLang="zh-TW" sz="800" b="0" i="0" u="none" strike="noStrike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Microsoft JhengHei" panose="020B0604030504040204" pitchFamily="34" charset="-120"/>
                        <a:ea typeface="Microsoft JhengHei" panose="020B0604030504040204" pitchFamily="34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2028526"/>
                  </a:ext>
                </a:extLst>
              </a:tr>
            </a:tbl>
          </a:graphicData>
        </a:graphic>
      </p:graphicFrame>
      <p:sp>
        <p:nvSpPr>
          <p:cNvPr id="25" name="文字方塊 24">
            <a:extLst>
              <a:ext uri="{FF2B5EF4-FFF2-40B4-BE49-F238E27FC236}">
                <a16:creationId xmlns:a16="http://schemas.microsoft.com/office/drawing/2014/main" id="{549AF966-CE29-1159-2818-09C9E9D65CB1}"/>
              </a:ext>
            </a:extLst>
          </p:cNvPr>
          <p:cNvSpPr txBox="1"/>
          <p:nvPr/>
        </p:nvSpPr>
        <p:spPr>
          <a:xfrm>
            <a:off x="6813897" y="104299"/>
            <a:ext cx="8899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1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參賽組別：</a:t>
            </a:r>
            <a:endParaRPr kumimoji="1" lang="en-US" altLang="zh-TW" sz="1100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cxnSp>
        <p:nvCxnSpPr>
          <p:cNvPr id="28" name="直線接點 27">
            <a:extLst>
              <a:ext uri="{FF2B5EF4-FFF2-40B4-BE49-F238E27FC236}">
                <a16:creationId xmlns:a16="http://schemas.microsoft.com/office/drawing/2014/main" id="{9D8B0EA7-6345-078E-D027-5581080A6138}"/>
              </a:ext>
            </a:extLst>
          </p:cNvPr>
          <p:cNvCxnSpPr>
            <a:cxnSpLocks/>
          </p:cNvCxnSpPr>
          <p:nvPr/>
        </p:nvCxnSpPr>
        <p:spPr>
          <a:xfrm>
            <a:off x="189978" y="2341562"/>
            <a:ext cx="9526044" cy="0"/>
          </a:xfrm>
          <a:prstGeom prst="line">
            <a:avLst/>
          </a:prstGeom>
          <a:ln w="12700">
            <a:solidFill>
              <a:schemeClr val="bg2">
                <a:lumMod val="9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FBD9D192-6CA2-13F6-F0F7-72308C5DA5A1}"/>
              </a:ext>
            </a:extLst>
          </p:cNvPr>
          <p:cNvSpPr txBox="1"/>
          <p:nvPr/>
        </p:nvSpPr>
        <p:spPr>
          <a:xfrm>
            <a:off x="4651561" y="104299"/>
            <a:ext cx="207781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1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作品名稱：</a:t>
            </a:r>
            <a:r>
              <a:rPr kumimoji="1" lang="en-US" altLang="zh-TW" sz="1100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3955310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1310</TotalTime>
  <Words>188</Words>
  <Application>Microsoft Macintosh PowerPoint</Application>
  <PresentationFormat>A4 紙張 (210x297 公釐)</PresentationFormat>
  <Paragraphs>52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0" baseType="lpstr">
      <vt:lpstr>Microsoft JhengHei</vt:lpstr>
      <vt:lpstr>新細明體</vt:lpstr>
      <vt:lpstr>MicrosoftJhengHeiBold</vt:lpstr>
      <vt:lpstr>MicrosoftJhengHeiRegular</vt:lpstr>
      <vt:lpstr>Arial</vt:lpstr>
      <vt:lpstr>Calibri</vt:lpstr>
      <vt:lpstr>Calibri Light</vt:lpstr>
      <vt:lpstr>Wingdings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ACE Birder</dc:creator>
  <cp:lastModifiedBy>ACE Birder</cp:lastModifiedBy>
  <cp:revision>21</cp:revision>
  <dcterms:created xsi:type="dcterms:W3CDTF">2023-11-05T13:10:58Z</dcterms:created>
  <dcterms:modified xsi:type="dcterms:W3CDTF">2025-02-12T12:19:18Z</dcterms:modified>
</cp:coreProperties>
</file>